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52" r:id="rId4"/>
  </p:sldMasterIdLst>
  <p:notesMasterIdLst>
    <p:notesMasterId r:id="rId14"/>
  </p:notesMasterIdLst>
  <p:handoutMasterIdLst>
    <p:handoutMasterId r:id="rId15"/>
  </p:handoutMasterIdLst>
  <p:sldIdLst>
    <p:sldId id="399" r:id="rId5"/>
    <p:sldId id="413" r:id="rId6"/>
    <p:sldId id="414" r:id="rId7"/>
    <p:sldId id="419" r:id="rId8"/>
    <p:sldId id="417" r:id="rId9"/>
    <p:sldId id="420" r:id="rId10"/>
    <p:sldId id="416" r:id="rId11"/>
    <p:sldId id="418" r:id="rId12"/>
    <p:sldId id="380" r:id="rId13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abic Transparent" pitchFamily="2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abic Transparent" pitchFamily="2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abic Transparent" pitchFamily="2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abic Transparent" pitchFamily="2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abic Transparent" pitchFamily="2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abic Transparent" pitchFamily="2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abic Transparent" pitchFamily="2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abic Transparent" pitchFamily="2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abic Transparent" pitchFamily="2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8F8F8"/>
    <a:srgbClr val="CCFF33"/>
    <a:srgbClr val="C0BC00"/>
    <a:srgbClr val="333333"/>
    <a:srgbClr val="FFFFCC"/>
    <a:srgbClr val="0033CC"/>
    <a:srgbClr val="996600"/>
    <a:srgbClr val="CC66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894" autoAdjust="0"/>
    <p:restoredTop sz="88610" autoAdjust="0"/>
  </p:normalViewPr>
  <p:slideViewPr>
    <p:cSldViewPr>
      <p:cViewPr>
        <p:scale>
          <a:sx n="60" d="100"/>
          <a:sy n="60" d="100"/>
        </p:scale>
        <p:origin x="-1950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r>
              <a:rPr lang="ar-SA"/>
              <a:t>المدرسة الاكترونية</a:t>
            </a: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8E2F00A6-1F3F-47AB-BD27-A330B946CE28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21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r>
              <a:rPr lang="ar-SA"/>
              <a:t>المدرسة الاكترونية</a:t>
            </a: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FAF9C5AA-3146-4E34-B5BF-5B32B7F70D37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213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26628" name="Espace réservé de l'en-tête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9pPr>
          </a:lstStyle>
          <a:p>
            <a:pPr eaLnBrk="1" hangingPunct="1"/>
            <a:r>
              <a:rPr lang="ar-SA" smtClean="0">
                <a:cs typeface="Arial" pitchFamily="34" charset="0"/>
              </a:rPr>
              <a:t>المدرسة الاكترونية</a:t>
            </a:r>
            <a:endParaRPr lang="en-US" smtClean="0">
              <a:cs typeface="Arial" pitchFamily="34" charset="0"/>
            </a:endParaRPr>
          </a:p>
        </p:txBody>
      </p:sp>
      <p:sp>
        <p:nvSpPr>
          <p:cNvPr id="26629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9pPr>
          </a:lstStyle>
          <a:p>
            <a:pPr eaLnBrk="1" hangingPunct="1"/>
            <a:fld id="{AD51D654-3227-42F6-9C62-7CD2FB5C4D86}" type="slidenum">
              <a:rPr lang="ar-SA" smtClean="0">
                <a:cs typeface="Arial" pitchFamily="34" charset="0"/>
              </a:rPr>
              <a:pPr eaLnBrk="1" hangingPunct="1"/>
              <a:t>1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SA" dirty="0" smtClean="0"/>
          </a:p>
        </p:txBody>
      </p:sp>
      <p:sp>
        <p:nvSpPr>
          <p:cNvPr id="26628" name="Espace réservé de l'en-tête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9pPr>
          </a:lstStyle>
          <a:p>
            <a:pPr eaLnBrk="1" hangingPunct="1"/>
            <a:r>
              <a:rPr lang="ar-SA" smtClean="0">
                <a:cs typeface="Arial" pitchFamily="34" charset="0"/>
              </a:rPr>
              <a:t>المدرسة الاكترونية</a:t>
            </a:r>
            <a:endParaRPr lang="en-US" smtClean="0">
              <a:cs typeface="Arial" pitchFamily="34" charset="0"/>
            </a:endParaRPr>
          </a:p>
        </p:txBody>
      </p:sp>
      <p:sp>
        <p:nvSpPr>
          <p:cNvPr id="26629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9pPr>
          </a:lstStyle>
          <a:p>
            <a:pPr eaLnBrk="1" hangingPunct="1"/>
            <a:fld id="{AD51D654-3227-42F6-9C62-7CD2FB5C4D86}" type="slidenum">
              <a:rPr lang="ar-SA" smtClean="0">
                <a:cs typeface="Arial" pitchFamily="34" charset="0"/>
              </a:rPr>
              <a:pPr eaLnBrk="1" hangingPunct="1"/>
              <a:t>2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26628" name="Espace réservé de l'en-tête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9pPr>
          </a:lstStyle>
          <a:p>
            <a:pPr eaLnBrk="1" hangingPunct="1"/>
            <a:r>
              <a:rPr lang="ar-SA" smtClean="0">
                <a:cs typeface="Arial" pitchFamily="34" charset="0"/>
              </a:rPr>
              <a:t>المدرسة الاكترونية</a:t>
            </a:r>
            <a:endParaRPr lang="en-US" smtClean="0">
              <a:cs typeface="Arial" pitchFamily="34" charset="0"/>
            </a:endParaRPr>
          </a:p>
        </p:txBody>
      </p:sp>
      <p:sp>
        <p:nvSpPr>
          <p:cNvPr id="26629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9pPr>
          </a:lstStyle>
          <a:p>
            <a:pPr eaLnBrk="1" hangingPunct="1"/>
            <a:fld id="{AD51D654-3227-42F6-9C62-7CD2FB5C4D86}" type="slidenum">
              <a:rPr lang="ar-SA" smtClean="0">
                <a:cs typeface="Arial" pitchFamily="34" charset="0"/>
              </a:rPr>
              <a:pPr eaLnBrk="1" hangingPunct="1"/>
              <a:t>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26628" name="Espace réservé de l'en-tête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9pPr>
          </a:lstStyle>
          <a:p>
            <a:pPr eaLnBrk="1" hangingPunct="1"/>
            <a:r>
              <a:rPr lang="ar-SA" smtClean="0">
                <a:cs typeface="Arial" pitchFamily="34" charset="0"/>
              </a:rPr>
              <a:t>المدرسة الاكترونية</a:t>
            </a:r>
            <a:endParaRPr lang="en-US" smtClean="0">
              <a:cs typeface="Arial" pitchFamily="34" charset="0"/>
            </a:endParaRPr>
          </a:p>
        </p:txBody>
      </p:sp>
      <p:sp>
        <p:nvSpPr>
          <p:cNvPr id="26629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9pPr>
          </a:lstStyle>
          <a:p>
            <a:pPr eaLnBrk="1" hangingPunct="1"/>
            <a:fld id="{AD51D654-3227-42F6-9C62-7CD2FB5C4D86}" type="slidenum">
              <a:rPr lang="ar-SA" smtClean="0">
                <a:cs typeface="Arial" pitchFamily="34" charset="0"/>
              </a:rPr>
              <a:pPr eaLnBrk="1" hangingPunct="1"/>
              <a:t>4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26628" name="Espace réservé de l'en-tête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9pPr>
          </a:lstStyle>
          <a:p>
            <a:pPr eaLnBrk="1" hangingPunct="1"/>
            <a:r>
              <a:rPr lang="ar-SA" smtClean="0">
                <a:cs typeface="Arial" pitchFamily="34" charset="0"/>
              </a:rPr>
              <a:t>المدرسة الاكترونية</a:t>
            </a:r>
            <a:endParaRPr lang="en-US" smtClean="0">
              <a:cs typeface="Arial" pitchFamily="34" charset="0"/>
            </a:endParaRPr>
          </a:p>
        </p:txBody>
      </p:sp>
      <p:sp>
        <p:nvSpPr>
          <p:cNvPr id="26629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9pPr>
          </a:lstStyle>
          <a:p>
            <a:pPr eaLnBrk="1" hangingPunct="1"/>
            <a:fld id="{AD51D654-3227-42F6-9C62-7CD2FB5C4D86}" type="slidenum">
              <a:rPr lang="ar-SA" smtClean="0">
                <a:cs typeface="Arial" pitchFamily="34" charset="0"/>
              </a:rPr>
              <a:pPr eaLnBrk="1" hangingPunct="1"/>
              <a:t>5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26628" name="Espace réservé de l'en-tête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9pPr>
          </a:lstStyle>
          <a:p>
            <a:pPr eaLnBrk="1" hangingPunct="1"/>
            <a:r>
              <a:rPr lang="ar-SA" smtClean="0">
                <a:cs typeface="Arial" pitchFamily="34" charset="0"/>
              </a:rPr>
              <a:t>المدرسة الاكترونية</a:t>
            </a:r>
            <a:endParaRPr lang="en-US" smtClean="0">
              <a:cs typeface="Arial" pitchFamily="34" charset="0"/>
            </a:endParaRPr>
          </a:p>
        </p:txBody>
      </p:sp>
      <p:sp>
        <p:nvSpPr>
          <p:cNvPr id="26629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9pPr>
          </a:lstStyle>
          <a:p>
            <a:pPr eaLnBrk="1" hangingPunct="1"/>
            <a:fld id="{AD51D654-3227-42F6-9C62-7CD2FB5C4D86}" type="slidenum">
              <a:rPr lang="ar-SA" smtClean="0">
                <a:cs typeface="Arial" pitchFamily="34" charset="0"/>
              </a:rPr>
              <a:pPr eaLnBrk="1" hangingPunct="1"/>
              <a:t>6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26628" name="Espace réservé de l'en-tête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9pPr>
          </a:lstStyle>
          <a:p>
            <a:pPr eaLnBrk="1" hangingPunct="1"/>
            <a:r>
              <a:rPr lang="ar-SA" smtClean="0">
                <a:cs typeface="Arial" pitchFamily="34" charset="0"/>
              </a:rPr>
              <a:t>المدرسة الاكترونية</a:t>
            </a:r>
            <a:endParaRPr lang="en-US" smtClean="0">
              <a:cs typeface="Arial" pitchFamily="34" charset="0"/>
            </a:endParaRPr>
          </a:p>
        </p:txBody>
      </p:sp>
      <p:sp>
        <p:nvSpPr>
          <p:cNvPr id="26629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9pPr>
          </a:lstStyle>
          <a:p>
            <a:pPr eaLnBrk="1" hangingPunct="1"/>
            <a:fld id="{AD51D654-3227-42F6-9C62-7CD2FB5C4D86}" type="slidenum">
              <a:rPr lang="ar-SA" smtClean="0">
                <a:cs typeface="Arial" pitchFamily="34" charset="0"/>
              </a:rPr>
              <a:pPr eaLnBrk="1" hangingPunct="1"/>
              <a:t>7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26628" name="Espace réservé de l'en-tête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9pPr>
          </a:lstStyle>
          <a:p>
            <a:pPr eaLnBrk="1" hangingPunct="1"/>
            <a:r>
              <a:rPr lang="ar-SA" smtClean="0">
                <a:cs typeface="Arial" pitchFamily="34" charset="0"/>
              </a:rPr>
              <a:t>المدرسة الاكترونية</a:t>
            </a:r>
            <a:endParaRPr lang="en-US" smtClean="0">
              <a:cs typeface="Arial" pitchFamily="34" charset="0"/>
            </a:endParaRPr>
          </a:p>
        </p:txBody>
      </p:sp>
      <p:sp>
        <p:nvSpPr>
          <p:cNvPr id="26629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9pPr>
          </a:lstStyle>
          <a:p>
            <a:pPr eaLnBrk="1" hangingPunct="1"/>
            <a:fld id="{AD51D654-3227-42F6-9C62-7CD2FB5C4D86}" type="slidenum">
              <a:rPr lang="ar-SA" smtClean="0">
                <a:cs typeface="Arial" pitchFamily="34" charset="0"/>
              </a:rPr>
              <a:pPr eaLnBrk="1" hangingPunct="1"/>
              <a:t>8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SA" dirty="0" smtClean="0"/>
          </a:p>
        </p:txBody>
      </p:sp>
      <p:sp>
        <p:nvSpPr>
          <p:cNvPr id="44036" name="Espace réservé de l'en-tête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9pPr>
          </a:lstStyle>
          <a:p>
            <a:pPr eaLnBrk="1" hangingPunct="1"/>
            <a:r>
              <a:rPr lang="ar-SA" smtClean="0">
                <a:cs typeface="Arial" pitchFamily="34" charset="0"/>
              </a:rPr>
              <a:t>المدرسة الاكترونية</a:t>
            </a:r>
            <a:endParaRPr lang="en-US" smtClean="0">
              <a:cs typeface="Arial" pitchFamily="34" charset="0"/>
            </a:endParaRPr>
          </a:p>
        </p:txBody>
      </p:sp>
      <p:sp>
        <p:nvSpPr>
          <p:cNvPr id="44037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abic Transparent" pitchFamily="2" charset="0"/>
              </a:defRPr>
            </a:lvl9pPr>
          </a:lstStyle>
          <a:p>
            <a:pPr eaLnBrk="1" hangingPunct="1"/>
            <a:fld id="{D7EF847F-33FD-40C0-83EE-99F3B100E834}" type="slidenum">
              <a:rPr lang="ar-SA" smtClean="0">
                <a:cs typeface="Arial" pitchFamily="34" charset="0"/>
              </a:rPr>
              <a:pPr eaLnBrk="1" hangingPunct="1"/>
              <a:t>9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2895600" y="0"/>
            <a:ext cx="33528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>
              <a:defRPr/>
            </a:pPr>
            <a:endParaRPr kumimoji="1" lang="en-US" sz="2400"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133600" y="473075"/>
            <a:ext cx="4878388" cy="3490913"/>
            <a:chOff x="1344" y="298"/>
            <a:chExt cx="3073" cy="2199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1344" y="1035"/>
              <a:ext cx="1019" cy="907"/>
            </a:xfrm>
            <a:custGeom>
              <a:avLst/>
              <a:gdLst>
                <a:gd name="T0" fmla="*/ 0 w 1019"/>
                <a:gd name="T1" fmla="*/ 566 h 907"/>
                <a:gd name="T2" fmla="*/ 0 w 1019"/>
                <a:gd name="T3" fmla="*/ 906 h 907"/>
                <a:gd name="T4" fmla="*/ 1014 w 1019"/>
                <a:gd name="T5" fmla="*/ 283 h 907"/>
                <a:gd name="T6" fmla="*/ 1018 w 1019"/>
                <a:gd name="T7" fmla="*/ 307 h 907"/>
                <a:gd name="T8" fmla="*/ 869 w 1019"/>
                <a:gd name="T9" fmla="*/ 0 h 907"/>
                <a:gd name="T10" fmla="*/ 0 w 1019"/>
                <a:gd name="T11" fmla="*/ 566 h 9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19" h="907">
                  <a:moveTo>
                    <a:pt x="0" y="566"/>
                  </a:moveTo>
                  <a:lnTo>
                    <a:pt x="0" y="906"/>
                  </a:lnTo>
                  <a:lnTo>
                    <a:pt x="1014" y="283"/>
                  </a:lnTo>
                  <a:lnTo>
                    <a:pt x="1018" y="307"/>
                  </a:lnTo>
                  <a:lnTo>
                    <a:pt x="869" y="0"/>
                  </a:lnTo>
                  <a:lnTo>
                    <a:pt x="0" y="56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398" y="1035"/>
              <a:ext cx="1019" cy="907"/>
            </a:xfrm>
            <a:custGeom>
              <a:avLst/>
              <a:gdLst>
                <a:gd name="T0" fmla="*/ 1018 w 1019"/>
                <a:gd name="T1" fmla="*/ 566 h 907"/>
                <a:gd name="T2" fmla="*/ 1018 w 1019"/>
                <a:gd name="T3" fmla="*/ 906 h 907"/>
                <a:gd name="T4" fmla="*/ 3 w 1019"/>
                <a:gd name="T5" fmla="*/ 283 h 907"/>
                <a:gd name="T6" fmla="*/ 0 w 1019"/>
                <a:gd name="T7" fmla="*/ 307 h 907"/>
                <a:gd name="T8" fmla="*/ 148 w 1019"/>
                <a:gd name="T9" fmla="*/ 0 h 907"/>
                <a:gd name="T10" fmla="*/ 1018 w 1019"/>
                <a:gd name="T11" fmla="*/ 566 h 9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19" h="907">
                  <a:moveTo>
                    <a:pt x="1018" y="566"/>
                  </a:moveTo>
                  <a:lnTo>
                    <a:pt x="1018" y="906"/>
                  </a:lnTo>
                  <a:lnTo>
                    <a:pt x="3" y="283"/>
                  </a:lnTo>
                  <a:lnTo>
                    <a:pt x="0" y="307"/>
                  </a:lnTo>
                  <a:lnTo>
                    <a:pt x="148" y="0"/>
                  </a:lnTo>
                  <a:lnTo>
                    <a:pt x="1018" y="566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1571" y="298"/>
              <a:ext cx="2632" cy="2199"/>
              <a:chOff x="1571" y="298"/>
              <a:chExt cx="2632" cy="2199"/>
            </a:xfrm>
          </p:grpSpPr>
          <p:sp>
            <p:nvSpPr>
              <p:cNvPr id="10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71" y="298"/>
                <a:ext cx="2631" cy="2198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1571" y="298"/>
                <a:ext cx="1316" cy="2199"/>
              </a:xfrm>
              <a:custGeom>
                <a:avLst/>
                <a:gdLst>
                  <a:gd name="T0" fmla="*/ 1315 w 1316"/>
                  <a:gd name="T1" fmla="*/ 2198 h 2199"/>
                  <a:gd name="T2" fmla="*/ 1315 w 1316"/>
                  <a:gd name="T3" fmla="*/ 1815 h 2199"/>
                  <a:gd name="T4" fmla="*/ 409 w 1316"/>
                  <a:gd name="T5" fmla="*/ 214 h 2199"/>
                  <a:gd name="T6" fmla="*/ 0 w 1316"/>
                  <a:gd name="T7" fmla="*/ 0 h 2199"/>
                  <a:gd name="T8" fmla="*/ 1315 w 1316"/>
                  <a:gd name="T9" fmla="*/ 2198 h 2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6" h="2199">
                    <a:moveTo>
                      <a:pt x="1315" y="2198"/>
                    </a:moveTo>
                    <a:lnTo>
                      <a:pt x="1315" y="1815"/>
                    </a:lnTo>
                    <a:lnTo>
                      <a:pt x="409" y="214"/>
                    </a:lnTo>
                    <a:lnTo>
                      <a:pt x="0" y="0"/>
                    </a:lnTo>
                    <a:lnTo>
                      <a:pt x="1315" y="2198"/>
                    </a:lnTo>
                  </a:path>
                </a:pathLst>
              </a:custGeom>
              <a:solidFill>
                <a:srgbClr val="002010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1571" y="298"/>
                <a:ext cx="2632" cy="217"/>
              </a:xfrm>
              <a:custGeom>
                <a:avLst/>
                <a:gdLst>
                  <a:gd name="T0" fmla="*/ 0 w 2632"/>
                  <a:gd name="T1" fmla="*/ 0 h 217"/>
                  <a:gd name="T2" fmla="*/ 409 w 2632"/>
                  <a:gd name="T3" fmla="*/ 216 h 217"/>
                  <a:gd name="T4" fmla="*/ 2279 w 2632"/>
                  <a:gd name="T5" fmla="*/ 216 h 217"/>
                  <a:gd name="T6" fmla="*/ 2631 w 2632"/>
                  <a:gd name="T7" fmla="*/ 0 h 217"/>
                  <a:gd name="T8" fmla="*/ 0 w 2632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32" h="217">
                    <a:moveTo>
                      <a:pt x="0" y="0"/>
                    </a:moveTo>
                    <a:lnTo>
                      <a:pt x="409" y="216"/>
                    </a:lnTo>
                    <a:lnTo>
                      <a:pt x="2279" y="216"/>
                    </a:lnTo>
                    <a:lnTo>
                      <a:pt x="26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2886" y="298"/>
                <a:ext cx="1317" cy="2199"/>
              </a:xfrm>
              <a:custGeom>
                <a:avLst/>
                <a:gdLst>
                  <a:gd name="T0" fmla="*/ 0 w 1317"/>
                  <a:gd name="T1" fmla="*/ 2198 h 2199"/>
                  <a:gd name="T2" fmla="*/ 0 w 1317"/>
                  <a:gd name="T3" fmla="*/ 1815 h 2199"/>
                  <a:gd name="T4" fmla="*/ 906 w 1317"/>
                  <a:gd name="T5" fmla="*/ 214 h 2199"/>
                  <a:gd name="T6" fmla="*/ 1316 w 1317"/>
                  <a:gd name="T7" fmla="*/ 0 h 2199"/>
                  <a:gd name="T8" fmla="*/ 0 w 1317"/>
                  <a:gd name="T9" fmla="*/ 2198 h 2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7" h="2199">
                    <a:moveTo>
                      <a:pt x="0" y="2198"/>
                    </a:moveTo>
                    <a:lnTo>
                      <a:pt x="0" y="1815"/>
                    </a:lnTo>
                    <a:lnTo>
                      <a:pt x="906" y="214"/>
                    </a:lnTo>
                    <a:lnTo>
                      <a:pt x="1316" y="0"/>
                    </a:lnTo>
                    <a:lnTo>
                      <a:pt x="0" y="2198"/>
                    </a:lnTo>
                  </a:path>
                </a:pathLst>
              </a:custGeom>
              <a:solidFill>
                <a:srgbClr val="006633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1344" y="1631"/>
              <a:ext cx="3069" cy="31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ar-SA">
                <a:cs typeface="Arabic Transparent" pitchFamily="2" charset="-78"/>
              </a:endParaRPr>
            </a:p>
          </p:txBody>
        </p:sp>
      </p:grpSp>
      <p:sp>
        <p:nvSpPr>
          <p:cNvPr id="64524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86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ar-SA" noProof="0" smtClean="0"/>
              <a:t>انقر لتحرير نمط العنوان الرئيسي</a:t>
            </a: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ar-SA" noProof="0" smtClean="0"/>
              <a:t>انقر لتحرير نمط العنوان الثانوي الرئيسي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quarter" idx="10"/>
          </p:nvPr>
        </p:nvSpPr>
        <p:spPr>
          <a:xfrm>
            <a:off x="64770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6F607-AB23-41DF-9BA5-A61990A4E34B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30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B028E-D9B3-4C92-A18D-9C49DA8B1B08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364288" y="228600"/>
            <a:ext cx="2070100" cy="5791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400" y="228600"/>
            <a:ext cx="6059488" cy="5791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ABABB-FCD9-424F-A553-19BDF5B671F7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5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E5C07-D4B1-4B42-9BA5-03B0D85F79D1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8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1D8D9-79DD-4336-8278-EFB5134E757F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3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2B3A2-3D4B-40C0-BA60-E290C9C7C60E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5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530F5-588E-476C-BE14-7F5792E7428F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0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EDD4B-C7BE-42BA-B2EE-158312393952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6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E9622-8A75-40FC-84DA-E409058BEFF9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8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B973F-D015-47F3-AB6D-47E9636CD3BC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6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018A5-B61C-4296-98A4-9341D6AE9738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1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7086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7C8B060F-197D-41B5-A822-C9786F6A8B65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7391400" y="0"/>
            <a:ext cx="1752600" cy="6856413"/>
            <a:chOff x="0" y="0"/>
            <a:chExt cx="1104" cy="4319"/>
          </a:xfrm>
        </p:grpSpPr>
        <p:sp>
          <p:nvSpPr>
            <p:cNvPr id="63494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1104" cy="43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ar-SA">
                <a:cs typeface="Arabic Transparent" pitchFamily="2" charset="-78"/>
              </a:endParaRPr>
            </a:p>
          </p:txBody>
        </p:sp>
        <p:grpSp>
          <p:nvGrpSpPr>
            <p:cNvPr id="1033" name="Group 7"/>
            <p:cNvGrpSpPr>
              <a:grpSpLocks/>
            </p:cNvGrpSpPr>
            <p:nvPr/>
          </p:nvGrpSpPr>
          <p:grpSpPr bwMode="auto">
            <a:xfrm>
              <a:off x="96" y="236"/>
              <a:ext cx="961" cy="773"/>
              <a:chOff x="96" y="236"/>
              <a:chExt cx="961" cy="773"/>
            </a:xfrm>
          </p:grpSpPr>
          <p:sp>
            <p:nvSpPr>
              <p:cNvPr id="1034" name="Freeform 8"/>
              <p:cNvSpPr>
                <a:spLocks/>
              </p:cNvSpPr>
              <p:nvPr/>
            </p:nvSpPr>
            <p:spPr bwMode="auto">
              <a:xfrm>
                <a:off x="738" y="495"/>
                <a:ext cx="319" cy="319"/>
              </a:xfrm>
              <a:custGeom>
                <a:avLst/>
                <a:gdLst>
                  <a:gd name="T0" fmla="*/ 318 w 319"/>
                  <a:gd name="T1" fmla="*/ 198 h 319"/>
                  <a:gd name="T2" fmla="*/ 318 w 319"/>
                  <a:gd name="T3" fmla="*/ 318 h 319"/>
                  <a:gd name="T4" fmla="*/ 1 w 319"/>
                  <a:gd name="T5" fmla="*/ 99 h 319"/>
                  <a:gd name="T6" fmla="*/ 0 w 319"/>
                  <a:gd name="T7" fmla="*/ 108 h 319"/>
                  <a:gd name="T8" fmla="*/ 46 w 319"/>
                  <a:gd name="T9" fmla="*/ 0 h 319"/>
                  <a:gd name="T10" fmla="*/ 318 w 319"/>
                  <a:gd name="T11" fmla="*/ 198 h 3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9" h="319">
                    <a:moveTo>
                      <a:pt x="318" y="198"/>
                    </a:moveTo>
                    <a:lnTo>
                      <a:pt x="318" y="318"/>
                    </a:lnTo>
                    <a:lnTo>
                      <a:pt x="1" y="99"/>
                    </a:lnTo>
                    <a:lnTo>
                      <a:pt x="0" y="108"/>
                    </a:lnTo>
                    <a:lnTo>
                      <a:pt x="46" y="0"/>
                    </a:lnTo>
                    <a:lnTo>
                      <a:pt x="318" y="198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35" name="Freeform 9"/>
              <p:cNvSpPr>
                <a:spLocks/>
              </p:cNvSpPr>
              <p:nvPr/>
            </p:nvSpPr>
            <p:spPr bwMode="auto">
              <a:xfrm>
                <a:off x="96" y="495"/>
                <a:ext cx="319" cy="319"/>
              </a:xfrm>
              <a:custGeom>
                <a:avLst/>
                <a:gdLst>
                  <a:gd name="T0" fmla="*/ 0 w 319"/>
                  <a:gd name="T1" fmla="*/ 198 h 319"/>
                  <a:gd name="T2" fmla="*/ 0 w 319"/>
                  <a:gd name="T3" fmla="*/ 318 h 319"/>
                  <a:gd name="T4" fmla="*/ 316 w 319"/>
                  <a:gd name="T5" fmla="*/ 99 h 319"/>
                  <a:gd name="T6" fmla="*/ 318 w 319"/>
                  <a:gd name="T7" fmla="*/ 108 h 319"/>
                  <a:gd name="T8" fmla="*/ 271 w 319"/>
                  <a:gd name="T9" fmla="*/ 0 h 319"/>
                  <a:gd name="T10" fmla="*/ 0 w 319"/>
                  <a:gd name="T11" fmla="*/ 198 h 3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9" h="319">
                    <a:moveTo>
                      <a:pt x="0" y="198"/>
                    </a:moveTo>
                    <a:lnTo>
                      <a:pt x="0" y="318"/>
                    </a:lnTo>
                    <a:lnTo>
                      <a:pt x="316" y="99"/>
                    </a:lnTo>
                    <a:lnTo>
                      <a:pt x="318" y="108"/>
                    </a:lnTo>
                    <a:lnTo>
                      <a:pt x="271" y="0"/>
                    </a:lnTo>
                    <a:lnTo>
                      <a:pt x="0" y="198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grpSp>
            <p:nvGrpSpPr>
              <p:cNvPr id="1036" name="Group 10"/>
              <p:cNvGrpSpPr>
                <a:grpSpLocks/>
              </p:cNvGrpSpPr>
              <p:nvPr/>
            </p:nvGrpSpPr>
            <p:grpSpPr bwMode="auto">
              <a:xfrm>
                <a:off x="152" y="236"/>
                <a:ext cx="823" cy="773"/>
                <a:chOff x="152" y="236"/>
                <a:chExt cx="823" cy="773"/>
              </a:xfrm>
            </p:grpSpPr>
            <p:sp>
              <p:nvSpPr>
                <p:cNvPr id="1038" name="AutoShape 11" descr="Green marble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52" y="236"/>
                  <a:ext cx="822" cy="772"/>
                </a:xfrm>
                <a:prstGeom prst="triangle">
                  <a:avLst>
                    <a:gd name="adj" fmla="val 49995"/>
                  </a:avLst>
                </a:prstGeom>
                <a:blipFill dpi="0" rotWithShape="0">
                  <a:blip r:embed="rId13"/>
                  <a:srcRect/>
                  <a:tile tx="0" ty="0" sx="100000" sy="100000" flip="none" algn="tl"/>
                </a:blipFill>
                <a:ln w="12700" cap="sq">
                  <a:solidFill>
                    <a:srgbClr val="006633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1039" name="Freeform 12"/>
                <p:cNvSpPr>
                  <a:spLocks/>
                </p:cNvSpPr>
                <p:nvPr/>
              </p:nvSpPr>
              <p:spPr bwMode="auto">
                <a:xfrm>
                  <a:off x="152" y="236"/>
                  <a:ext cx="412" cy="773"/>
                </a:xfrm>
                <a:custGeom>
                  <a:avLst/>
                  <a:gdLst>
                    <a:gd name="T0" fmla="*/ 411 w 412"/>
                    <a:gd name="T1" fmla="*/ 772 h 773"/>
                    <a:gd name="T2" fmla="*/ 411 w 412"/>
                    <a:gd name="T3" fmla="*/ 637 h 773"/>
                    <a:gd name="T4" fmla="*/ 127 w 412"/>
                    <a:gd name="T5" fmla="*/ 75 h 773"/>
                    <a:gd name="T6" fmla="*/ 0 w 412"/>
                    <a:gd name="T7" fmla="*/ 0 h 773"/>
                    <a:gd name="T8" fmla="*/ 411 w 412"/>
                    <a:gd name="T9" fmla="*/ 772 h 7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2" h="773">
                      <a:moveTo>
                        <a:pt x="411" y="772"/>
                      </a:moveTo>
                      <a:lnTo>
                        <a:pt x="411" y="637"/>
                      </a:lnTo>
                      <a:lnTo>
                        <a:pt x="127" y="75"/>
                      </a:lnTo>
                      <a:lnTo>
                        <a:pt x="0" y="0"/>
                      </a:lnTo>
                      <a:lnTo>
                        <a:pt x="411" y="772"/>
                      </a:lnTo>
                    </a:path>
                  </a:pathLst>
                </a:custGeom>
                <a:solidFill>
                  <a:srgbClr val="002010">
                    <a:alpha val="50195"/>
                  </a:srgbClr>
                </a:solidFill>
                <a:ln w="12700" cap="sq">
                  <a:solidFill>
                    <a:srgbClr val="0066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1040" name="Freeform 13"/>
                <p:cNvSpPr>
                  <a:spLocks/>
                </p:cNvSpPr>
                <p:nvPr/>
              </p:nvSpPr>
              <p:spPr bwMode="auto">
                <a:xfrm>
                  <a:off x="152" y="236"/>
                  <a:ext cx="823" cy="77"/>
                </a:xfrm>
                <a:custGeom>
                  <a:avLst/>
                  <a:gdLst>
                    <a:gd name="T0" fmla="*/ 0 w 823"/>
                    <a:gd name="T1" fmla="*/ 0 h 77"/>
                    <a:gd name="T2" fmla="*/ 127 w 823"/>
                    <a:gd name="T3" fmla="*/ 76 h 77"/>
                    <a:gd name="T4" fmla="*/ 712 w 823"/>
                    <a:gd name="T5" fmla="*/ 76 h 77"/>
                    <a:gd name="T6" fmla="*/ 822 w 823"/>
                    <a:gd name="T7" fmla="*/ 0 h 77"/>
                    <a:gd name="T8" fmla="*/ 0 w 823"/>
                    <a:gd name="T9" fmla="*/ 0 h 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23" h="77">
                      <a:moveTo>
                        <a:pt x="0" y="0"/>
                      </a:moveTo>
                      <a:lnTo>
                        <a:pt x="127" y="76"/>
                      </a:lnTo>
                      <a:lnTo>
                        <a:pt x="712" y="76"/>
                      </a:lnTo>
                      <a:lnTo>
                        <a:pt x="822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71BB96">
                    <a:alpha val="50195"/>
                  </a:srgbClr>
                </a:solidFill>
                <a:ln w="12700" cap="sq">
                  <a:solidFill>
                    <a:srgbClr val="0066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1041" name="Freeform 14"/>
                <p:cNvSpPr>
                  <a:spLocks/>
                </p:cNvSpPr>
                <p:nvPr/>
              </p:nvSpPr>
              <p:spPr bwMode="auto">
                <a:xfrm>
                  <a:off x="563" y="236"/>
                  <a:ext cx="412" cy="773"/>
                </a:xfrm>
                <a:custGeom>
                  <a:avLst/>
                  <a:gdLst>
                    <a:gd name="T0" fmla="*/ 0 w 412"/>
                    <a:gd name="T1" fmla="*/ 772 h 773"/>
                    <a:gd name="T2" fmla="*/ 0 w 412"/>
                    <a:gd name="T3" fmla="*/ 637 h 773"/>
                    <a:gd name="T4" fmla="*/ 283 w 412"/>
                    <a:gd name="T5" fmla="*/ 75 h 773"/>
                    <a:gd name="T6" fmla="*/ 411 w 412"/>
                    <a:gd name="T7" fmla="*/ 0 h 773"/>
                    <a:gd name="T8" fmla="*/ 0 w 412"/>
                    <a:gd name="T9" fmla="*/ 772 h 7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2" h="773">
                      <a:moveTo>
                        <a:pt x="0" y="772"/>
                      </a:moveTo>
                      <a:lnTo>
                        <a:pt x="0" y="637"/>
                      </a:lnTo>
                      <a:lnTo>
                        <a:pt x="283" y="75"/>
                      </a:lnTo>
                      <a:lnTo>
                        <a:pt x="411" y="0"/>
                      </a:lnTo>
                      <a:lnTo>
                        <a:pt x="0" y="772"/>
                      </a:lnTo>
                    </a:path>
                  </a:pathLst>
                </a:custGeom>
                <a:solidFill>
                  <a:srgbClr val="006633">
                    <a:alpha val="50195"/>
                  </a:srgbClr>
                </a:solidFill>
                <a:ln w="12700" cap="sq">
                  <a:solidFill>
                    <a:srgbClr val="0066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63503" name="Rectangle 15"/>
              <p:cNvSpPr>
                <a:spLocks noChangeArrowheads="1"/>
              </p:cNvSpPr>
              <p:nvPr/>
            </p:nvSpPr>
            <p:spPr bwMode="auto">
              <a:xfrm>
                <a:off x="96" y="704"/>
                <a:ext cx="959" cy="109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folHlink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abic Transparent" pitchFamily="2" charset="-78"/>
                </a:endParaRPr>
              </a:p>
            </p:txBody>
          </p:sp>
        </p:grpSp>
      </p:grpSp>
      <p:sp>
        <p:nvSpPr>
          <p:cNvPr id="103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6350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ripple/>
      </p:transition>
    </mc:Choice>
    <mc:Fallback xmlns="">
      <p:transition spd="slow" advClick="0" advTm="5000">
        <p:fade/>
      </p:transition>
    </mc:Fallback>
  </mc:AlternateContent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darerridwane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" t="-3239" r="-588" b="11851"/>
          <a:stretch/>
        </p:blipFill>
        <p:spPr bwMode="auto">
          <a:xfrm>
            <a:off x="7488929" y="305955"/>
            <a:ext cx="1619575" cy="1074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645591" y="1844824"/>
            <a:ext cx="1233031" cy="7694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abic Transparent" pitchFamily="2" charset="-78"/>
              </a:rPr>
              <a:t>إعلان</a:t>
            </a:r>
            <a:endParaRPr lang="fr-FR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abic Transparent" pitchFamily="2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75"/>
          <a:stretch/>
        </p:blipFill>
        <p:spPr bwMode="auto">
          <a:xfrm>
            <a:off x="3131840" y="1009143"/>
            <a:ext cx="1296144" cy="81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e 4"/>
          <p:cNvSpPr/>
          <p:nvPr/>
        </p:nvSpPr>
        <p:spPr>
          <a:xfrm>
            <a:off x="683568" y="2348880"/>
            <a:ext cx="6120680" cy="2478013"/>
          </a:xfrm>
          <a:prstGeom prst="ellipse">
            <a:avLst/>
          </a:prstGeom>
          <a:solidFill>
            <a:schemeClr val="tx2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sz="2400" b="1" dirty="0" smtClean="0">
                <a:solidFill>
                  <a:schemeClr val="bg2"/>
                </a:solidFill>
                <a:latin typeface="Sakkal Majalla" pitchFamily="2" charset="-78"/>
                <a:cs typeface="PT Simple Bold Ruled" pitchFamily="2" charset="-78"/>
              </a:rPr>
              <a:t>دار </a:t>
            </a:r>
            <a:r>
              <a:rPr lang="ar-SA" sz="2400" b="1" dirty="0">
                <a:solidFill>
                  <a:schemeClr val="bg2"/>
                </a:solidFill>
                <a:latin typeface="Sakkal Majalla" pitchFamily="2" charset="-78"/>
                <a:cs typeface="PT Simple Bold Ruled" pitchFamily="2" charset="-78"/>
              </a:rPr>
              <a:t>الرضوان</a:t>
            </a:r>
          </a:p>
          <a:p>
            <a:pPr algn="ctr"/>
            <a:r>
              <a:rPr lang="ar-SA" sz="2400" b="1" dirty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لصاحبها أحمد سالك </a:t>
            </a:r>
            <a:r>
              <a:rPr lang="ar-SA" sz="2400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محمد الأمين ابُّوه</a:t>
            </a:r>
          </a:p>
          <a:p>
            <a:pPr algn="ctr"/>
            <a:r>
              <a:rPr lang="ar-SA" sz="3600" b="1" dirty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تعلن </a:t>
            </a:r>
            <a:endParaRPr lang="ar-SA" sz="2400" b="1" dirty="0" smtClean="0">
              <a:solidFill>
                <a:schemeClr val="bg2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ar-SA" sz="2400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عن </a:t>
            </a:r>
            <a:r>
              <a:rPr lang="ar-SA" sz="2400" b="1" dirty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نشرها مجموعة من الكتب لسنة </a:t>
            </a:r>
            <a:r>
              <a:rPr lang="ar-SA" sz="2400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2013</a:t>
            </a:r>
            <a:endParaRPr lang="ar-SA" sz="2400" b="1" dirty="0">
              <a:solidFill>
                <a:schemeClr val="bg2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09096" y="5301208"/>
            <a:ext cx="2250936" cy="473206"/>
          </a:xfrm>
          <a:prstGeom prst="rect">
            <a:avLst/>
          </a:prstGeom>
          <a:solidFill>
            <a:schemeClr val="bg2">
              <a:alpha val="63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b="1" dirty="0">
                <a:solidFill>
                  <a:schemeClr val="tx2"/>
                </a:solidFill>
                <a:latin typeface="Sakkal Majalla" pitchFamily="2" charset="-78"/>
                <a:cs typeface="Sakkal Majalla" pitchFamily="2" charset="-78"/>
              </a:rPr>
              <a:t>مع تخفيضات مهمة في الأسعار</a:t>
            </a:r>
            <a:endParaRPr lang="ar-SA" b="1" dirty="0">
              <a:solidFill>
                <a:schemeClr val="tx2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736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32"/>
          <a:stretch/>
        </p:blipFill>
        <p:spPr bwMode="auto">
          <a:xfrm>
            <a:off x="7452320" y="344055"/>
            <a:ext cx="1619575" cy="103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19138" y="2454062"/>
            <a:ext cx="4556054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/>
          <a:p>
            <a:r>
              <a:rPr lang="ar-SA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المؤلف: الشيخ محمد سالم بن محمد علي بن عبد الودود (</a:t>
            </a:r>
            <a:r>
              <a:rPr lang="ar-SA" b="1" dirty="0" err="1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عدود</a:t>
            </a:r>
            <a:r>
              <a:rPr lang="ar-SA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)</a:t>
            </a:r>
            <a:endParaRPr lang="ar-SA" b="1" dirty="0">
              <a:solidFill>
                <a:schemeClr val="bg2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620435" y="2886110"/>
            <a:ext cx="2154757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/>
          <a:p>
            <a:r>
              <a:rPr lang="ar-SA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عدد المجلدات: 6 (حجم كبير)</a:t>
            </a:r>
            <a:endParaRPr lang="ar-SA" b="1" dirty="0">
              <a:solidFill>
                <a:schemeClr val="bg2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641548" y="3318158"/>
            <a:ext cx="1133644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/>
          <a:p>
            <a:r>
              <a:rPr lang="ar-SA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التجليد: </a:t>
            </a:r>
            <a:r>
              <a:rPr lang="ar-SA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فاخر</a:t>
            </a:r>
            <a:endParaRPr lang="ar-SA" b="1" dirty="0">
              <a:solidFill>
                <a:schemeClr val="bg2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101336" y="3740914"/>
            <a:ext cx="1673856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/>
          <a:p>
            <a:r>
              <a:rPr lang="ar-SA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عدد الصفحات: 4139</a:t>
            </a:r>
            <a:endParaRPr lang="ar-SA" b="1" dirty="0">
              <a:solidFill>
                <a:schemeClr val="bg2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98297" y="4182254"/>
            <a:ext cx="4576895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/>
          <a:p>
            <a:r>
              <a:rPr lang="ar-SA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تمت مقابلة الكتاب ومطابقته مع النسخة الأصلية (بخط المؤلف)</a:t>
            </a:r>
            <a:endParaRPr lang="ar-SA" b="1" dirty="0">
              <a:solidFill>
                <a:schemeClr val="bg2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5174" y="2022014"/>
            <a:ext cx="475001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/>
          <a:p>
            <a:r>
              <a:rPr lang="ar-SA" sz="2000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الكتاب: التسهيل </a:t>
            </a:r>
            <a:r>
              <a:rPr lang="ar-SA" sz="2000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والتكميل على مختصر الشيخ خليل والجامع</a:t>
            </a:r>
            <a:endParaRPr lang="ar-SA" sz="2000" b="1" dirty="0">
              <a:solidFill>
                <a:schemeClr val="bg2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83968" y="188640"/>
            <a:ext cx="2900154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abic Transparent" pitchFamily="2" charset="-78"/>
              </a:rPr>
              <a:t>إصدارات دار </a:t>
            </a:r>
            <a:r>
              <a:rPr lang="ar-S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abic Transparent" pitchFamily="2" charset="-78"/>
              </a:rPr>
              <a:t>الرضوان    2013</a:t>
            </a:r>
            <a:endParaRPr lang="fr-FR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abic Transparent" pitchFamily="2" charset="-78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99" y="3037183"/>
            <a:ext cx="668180" cy="93128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</p:pic>
      <p:sp>
        <p:nvSpPr>
          <p:cNvPr id="15" name="ZoneTexte 14"/>
          <p:cNvSpPr txBox="1"/>
          <p:nvPr/>
        </p:nvSpPr>
        <p:spPr>
          <a:xfrm>
            <a:off x="2900968" y="4643844"/>
            <a:ext cx="1887056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/>
          <a:p>
            <a:r>
              <a:rPr lang="ar-SA" b="1" dirty="0" smtClean="0">
                <a:solidFill>
                  <a:schemeClr val="bg2"/>
                </a:solidFill>
                <a:latin typeface="Sakkal Majalla" pitchFamily="2" charset="-78"/>
                <a:cs typeface="Thulth" pitchFamily="2" charset="-78"/>
              </a:rPr>
              <a:t>الناشر: دار الرضوان</a:t>
            </a:r>
            <a:endParaRPr lang="ar-SA" b="1" dirty="0">
              <a:solidFill>
                <a:schemeClr val="bg2"/>
              </a:solidFill>
              <a:latin typeface="Sakkal Majalla" pitchFamily="2" charset="-78"/>
              <a:cs typeface="Thulth" pitchFamily="2" charset="-78"/>
            </a:endParaRPr>
          </a:p>
        </p:txBody>
      </p:sp>
      <p:pic>
        <p:nvPicPr>
          <p:cNvPr id="1026" name="Picture 2" descr="C:\Users\PC\Desktop\Bureau le 18.08.2013\صور التسهيل\IMG_656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5" t="14440" r="33793" b="8491"/>
          <a:stretch/>
        </p:blipFill>
        <p:spPr bwMode="auto">
          <a:xfrm>
            <a:off x="5004048" y="2022014"/>
            <a:ext cx="2188866" cy="313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79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32"/>
          <a:stretch/>
        </p:blipFill>
        <p:spPr bwMode="auto">
          <a:xfrm>
            <a:off x="7452320" y="344055"/>
            <a:ext cx="1619575" cy="103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619672" y="2411596"/>
            <a:ext cx="2847254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/>
          <a:p>
            <a:r>
              <a:rPr lang="ar-SA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المؤلف الإمام: محمد بن محمد الحطاب</a:t>
            </a:r>
            <a:endParaRPr lang="ar-SA" b="1" dirty="0">
              <a:solidFill>
                <a:schemeClr val="bg2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312169" y="2843644"/>
            <a:ext cx="2154757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/>
          <a:p>
            <a:r>
              <a:rPr lang="ar-SA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عدد المجلدات: 7 (حجم كبير)</a:t>
            </a:r>
            <a:endParaRPr lang="ar-SA" b="1" dirty="0">
              <a:solidFill>
                <a:schemeClr val="bg2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333282" y="3275692"/>
            <a:ext cx="1133644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/>
          <a:p>
            <a:r>
              <a:rPr lang="ar-SA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التجليد: </a:t>
            </a:r>
            <a:r>
              <a:rPr lang="ar-SA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فاخر</a:t>
            </a:r>
            <a:endParaRPr lang="ar-SA" b="1" dirty="0">
              <a:solidFill>
                <a:schemeClr val="bg2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793070" y="3698448"/>
            <a:ext cx="1673856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/>
          <a:p>
            <a:r>
              <a:rPr lang="ar-SA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عدد الصفحات: 4271</a:t>
            </a:r>
            <a:endParaRPr lang="ar-SA" b="1" dirty="0">
              <a:solidFill>
                <a:schemeClr val="bg2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752721" y="4139788"/>
            <a:ext cx="2714205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/>
          <a:p>
            <a:r>
              <a:rPr lang="ar-SA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طبعة ثانية تحمل مزيدا من التصحيح</a:t>
            </a:r>
            <a:endParaRPr lang="ar-SA" b="1" dirty="0">
              <a:solidFill>
                <a:schemeClr val="bg2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47912" y="1979548"/>
            <a:ext cx="2719014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>
            <a:defPPr>
              <a:defRPr lang="ar-SA"/>
            </a:defPPr>
            <a:lvl1pPr>
              <a:defRPr sz="2000" b="1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defRPr>
            </a:lvl1pPr>
          </a:lstStyle>
          <a:p>
            <a:r>
              <a:rPr lang="ar-SA" dirty="0"/>
              <a:t>الكتاب: مواهب الجليل (الحطاب)</a:t>
            </a:r>
            <a:endParaRPr lang="ar-SA" dirty="0"/>
          </a:p>
        </p:txBody>
      </p:sp>
      <p:pic>
        <p:nvPicPr>
          <p:cNvPr id="14" name="Picture 2" descr="E:\WD SmartWare.swstor\MOHAMEDEN-PC\Volume.9720c95a.ff1f.11e0.9e0b.806e6f6e6963\Documents and Settings\pcc\Bureau\123\88888888888888888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r="3468"/>
          <a:stretch/>
        </p:blipFill>
        <p:spPr bwMode="auto">
          <a:xfrm>
            <a:off x="4714875" y="2095981"/>
            <a:ext cx="2324100" cy="266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2612936" y="4581128"/>
            <a:ext cx="1887056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/>
          <a:p>
            <a:r>
              <a:rPr lang="ar-SA" b="1" dirty="0" smtClean="0">
                <a:solidFill>
                  <a:schemeClr val="bg2"/>
                </a:solidFill>
                <a:latin typeface="Sakkal Majalla" pitchFamily="2" charset="-78"/>
                <a:cs typeface="Thulth" pitchFamily="2" charset="-78"/>
              </a:rPr>
              <a:t>الناشر: دار الرضوان</a:t>
            </a:r>
            <a:endParaRPr lang="ar-SA" b="1" dirty="0">
              <a:solidFill>
                <a:schemeClr val="bg2"/>
              </a:solidFill>
              <a:latin typeface="Sakkal Majalla" pitchFamily="2" charset="-78"/>
              <a:cs typeface="Thulth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83968" y="188640"/>
            <a:ext cx="2900154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abic Transparent" pitchFamily="2" charset="-78"/>
              </a:rPr>
              <a:t>إصدارات دار </a:t>
            </a:r>
            <a:r>
              <a:rPr lang="ar-S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abic Transparent" pitchFamily="2" charset="-78"/>
              </a:rPr>
              <a:t>الرضوان    2013</a:t>
            </a:r>
            <a:endParaRPr lang="fr-FR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abic Transparen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5609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22"/>
          <a:stretch/>
        </p:blipFill>
        <p:spPr bwMode="auto">
          <a:xfrm>
            <a:off x="7452320" y="344055"/>
            <a:ext cx="1619575" cy="104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642104" y="2546320"/>
            <a:ext cx="3433953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/>
          <a:p>
            <a:r>
              <a:rPr lang="ar-SA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المؤلف : العلامة محمد مولود بن أحمد فال (آدّ)</a:t>
            </a:r>
            <a:endParaRPr lang="ar-SA" b="1" dirty="0">
              <a:solidFill>
                <a:schemeClr val="bg2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886033" y="2978368"/>
            <a:ext cx="2190023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/>
          <a:p>
            <a:r>
              <a:rPr lang="ar-SA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عدد المجلدات: 2 ( حجم كبير)</a:t>
            </a:r>
            <a:endParaRPr lang="ar-SA" b="1" dirty="0">
              <a:solidFill>
                <a:schemeClr val="bg2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942412" y="3410416"/>
            <a:ext cx="1133644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/>
          <a:p>
            <a:r>
              <a:rPr lang="ar-SA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التجليد: </a:t>
            </a:r>
            <a:r>
              <a:rPr lang="ar-SA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فاخر</a:t>
            </a:r>
            <a:endParaRPr lang="ar-SA" b="1" dirty="0">
              <a:solidFill>
                <a:schemeClr val="bg2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402200" y="3833172"/>
            <a:ext cx="1673856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/>
          <a:p>
            <a:r>
              <a:rPr lang="ar-SA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عدد الصفحات: 1152</a:t>
            </a:r>
            <a:endParaRPr lang="ar-SA" b="1" dirty="0">
              <a:solidFill>
                <a:schemeClr val="bg2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275014" y="2114272"/>
            <a:ext cx="3801042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>
            <a:defPPr>
              <a:defRPr lang="ar-SA"/>
            </a:defPPr>
            <a:lvl1pPr>
              <a:defRPr sz="2000" b="1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defRPr>
            </a:lvl1pPr>
          </a:lstStyle>
          <a:p>
            <a:r>
              <a:rPr lang="ar-SA" dirty="0"/>
              <a:t>الكتاب:  كفاف المبتدي ورحمة ربي (موسوعة آدّ)</a:t>
            </a:r>
            <a:endParaRPr lang="ar-SA" dirty="0"/>
          </a:p>
        </p:txBody>
      </p:sp>
      <p:pic>
        <p:nvPicPr>
          <p:cNvPr id="14" name="Picture 2" descr="G:\القرص\WD SmartWare.swstor\MOHAMEDEN-PC\Volume.9720c95a.ff1f.11e0.9e0b.806e6f6e6963\Documents and Settings\pcc\Bureau\books\الكفاف المجلد الاول\الكفاف المجلد الأول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53921"/>
            <a:ext cx="1987901" cy="271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3189000" y="4283804"/>
            <a:ext cx="1887056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/>
          <a:p>
            <a:r>
              <a:rPr lang="ar-SA" b="1" dirty="0" smtClean="0">
                <a:solidFill>
                  <a:schemeClr val="bg2"/>
                </a:solidFill>
                <a:latin typeface="Sakkal Majalla" pitchFamily="2" charset="-78"/>
                <a:cs typeface="Thulth" pitchFamily="2" charset="-78"/>
              </a:rPr>
              <a:t>الناشر: دار الرضوان</a:t>
            </a:r>
            <a:endParaRPr lang="ar-SA" b="1" dirty="0">
              <a:solidFill>
                <a:schemeClr val="bg2"/>
              </a:solidFill>
              <a:latin typeface="Sakkal Majalla" pitchFamily="2" charset="-78"/>
              <a:cs typeface="Thulth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83968" y="188640"/>
            <a:ext cx="2900154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abic Transparent" pitchFamily="2" charset="-78"/>
              </a:rPr>
              <a:t>إصدارات دار </a:t>
            </a:r>
            <a:r>
              <a:rPr lang="ar-S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abic Transparent" pitchFamily="2" charset="-78"/>
              </a:rPr>
              <a:t>الرضوان    2013</a:t>
            </a:r>
            <a:endParaRPr lang="fr-FR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abic Transparen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3109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41"/>
          <a:stretch/>
        </p:blipFill>
        <p:spPr bwMode="auto">
          <a:xfrm>
            <a:off x="7452320" y="344055"/>
            <a:ext cx="1619575" cy="102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951484" y="2546320"/>
            <a:ext cx="3124573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/>
          <a:p>
            <a:r>
              <a:rPr lang="ar-SA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المؤلف الشيخ: محمد فال (اباه) بن عبد الله</a:t>
            </a:r>
            <a:endParaRPr lang="ar-SA" b="1" dirty="0">
              <a:solidFill>
                <a:schemeClr val="bg2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695276" y="2978368"/>
            <a:ext cx="2380780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/>
          <a:p>
            <a:r>
              <a:rPr lang="ar-SA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عدد المجلدات: 3(حجم </a:t>
            </a:r>
            <a:r>
              <a:rPr lang="ar-SA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متوسط)</a:t>
            </a:r>
            <a:endParaRPr lang="ar-SA" b="1" dirty="0">
              <a:solidFill>
                <a:schemeClr val="bg2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942412" y="3410416"/>
            <a:ext cx="1133644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/>
          <a:p>
            <a:r>
              <a:rPr lang="ar-SA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التجليد: </a:t>
            </a:r>
            <a:r>
              <a:rPr lang="ar-SA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فاخر</a:t>
            </a:r>
            <a:endParaRPr lang="ar-SA" b="1" dirty="0">
              <a:solidFill>
                <a:schemeClr val="bg2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402200" y="3833172"/>
            <a:ext cx="1673856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/>
          <a:p>
            <a:r>
              <a:rPr lang="ar-SA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عدد الصفحات: 1127</a:t>
            </a:r>
            <a:endParaRPr lang="ar-SA" b="1" dirty="0">
              <a:solidFill>
                <a:schemeClr val="bg2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866523" y="2114272"/>
            <a:ext cx="3209533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>
            <a:defPPr>
              <a:defRPr lang="ar-SA"/>
            </a:defPPr>
            <a:lvl1pPr>
              <a:defRPr sz="2000" b="1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defRPr>
            </a:lvl1pPr>
          </a:lstStyle>
          <a:p>
            <a:r>
              <a:rPr lang="ar-SA" dirty="0"/>
              <a:t>الكتاب:  تسجيل التكرار في شرح الاحمرار</a:t>
            </a:r>
            <a:endParaRPr lang="ar-SA" dirty="0"/>
          </a:p>
        </p:txBody>
      </p:sp>
      <p:sp>
        <p:nvSpPr>
          <p:cNvPr id="15" name="ZoneTexte 14"/>
          <p:cNvSpPr txBox="1"/>
          <p:nvPr/>
        </p:nvSpPr>
        <p:spPr>
          <a:xfrm>
            <a:off x="3189000" y="4283804"/>
            <a:ext cx="1887056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/>
          <a:p>
            <a:r>
              <a:rPr lang="ar-SA" b="1" dirty="0" smtClean="0">
                <a:solidFill>
                  <a:schemeClr val="bg2"/>
                </a:solidFill>
                <a:latin typeface="Sakkal Majalla" pitchFamily="2" charset="-78"/>
                <a:cs typeface="Thulth" pitchFamily="2" charset="-78"/>
              </a:rPr>
              <a:t>الناشر: دار الرضوان</a:t>
            </a:r>
            <a:endParaRPr lang="ar-SA" b="1" dirty="0">
              <a:solidFill>
                <a:schemeClr val="bg2"/>
              </a:solidFill>
              <a:latin typeface="Sakkal Majalla" pitchFamily="2" charset="-78"/>
              <a:cs typeface="Thulth" pitchFamily="2" charset="-78"/>
            </a:endParaRPr>
          </a:p>
        </p:txBody>
      </p:sp>
      <p:pic>
        <p:nvPicPr>
          <p:cNvPr id="14" name="Picture 17" descr="E:\WD SmartWare.swstor\MOHAMEDEN-PC\Volume.9720c95a.ff1f.11e0.9e0b.806e6f6e6963\Documents and Settings\pcc\Bureau\123\EL HATAB (E)\IMG_817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8" r="4607"/>
          <a:stretch/>
        </p:blipFill>
        <p:spPr bwMode="auto">
          <a:xfrm>
            <a:off x="5308271" y="2267580"/>
            <a:ext cx="1864426" cy="219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283968" y="188640"/>
            <a:ext cx="2900154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abic Transparent" pitchFamily="2" charset="-78"/>
              </a:rPr>
              <a:t>إصدارات دار </a:t>
            </a:r>
            <a:r>
              <a:rPr lang="ar-S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abic Transparent" pitchFamily="2" charset="-78"/>
              </a:rPr>
              <a:t>الرضوان    2013</a:t>
            </a:r>
            <a:endParaRPr lang="fr-FR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abic Transparen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256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32"/>
          <a:stretch/>
        </p:blipFill>
        <p:spPr bwMode="auto">
          <a:xfrm>
            <a:off x="7452320" y="344055"/>
            <a:ext cx="1619575" cy="103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342343" y="2546320"/>
            <a:ext cx="3733714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/>
          <a:p>
            <a:r>
              <a:rPr lang="ar-SA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المؤلف : الشيخ محمد يحيى بن محمد الأمين بن ابّوه </a:t>
            </a:r>
            <a:endParaRPr lang="ar-SA" b="1" dirty="0">
              <a:solidFill>
                <a:schemeClr val="bg2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660010" y="3482424"/>
            <a:ext cx="2416046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/>
          <a:p>
            <a:r>
              <a:rPr lang="ar-SA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عدد المجلدات: 1( حجم متوسط)</a:t>
            </a:r>
            <a:endParaRPr lang="ar-SA" b="1" dirty="0">
              <a:solidFill>
                <a:schemeClr val="bg2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988899" y="3914472"/>
            <a:ext cx="1087157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/>
          <a:p>
            <a:r>
              <a:rPr lang="ar-SA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التجليد:  ورقي</a:t>
            </a:r>
            <a:endParaRPr lang="ar-SA" b="1" dirty="0">
              <a:solidFill>
                <a:schemeClr val="bg2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459908" y="4337228"/>
            <a:ext cx="1616148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/>
          <a:p>
            <a:r>
              <a:rPr lang="ar-SA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عدد الصفحات:  146</a:t>
            </a:r>
            <a:endParaRPr lang="ar-SA" b="1" dirty="0">
              <a:solidFill>
                <a:schemeClr val="bg2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897254" y="2114272"/>
            <a:ext cx="2178802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>
            <a:defPPr>
              <a:defRPr lang="ar-SA"/>
            </a:defPPr>
            <a:lvl1pPr>
              <a:defRPr sz="2000" b="1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defRPr>
            </a:lvl1pPr>
          </a:lstStyle>
          <a:p>
            <a:r>
              <a:rPr lang="ar-SA" dirty="0"/>
              <a:t>الكتاب:  الرحلة إلى الحجاز</a:t>
            </a:r>
            <a:endParaRPr lang="ar-S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782" y="2333856"/>
            <a:ext cx="1846506" cy="2463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540029" y="2996952"/>
            <a:ext cx="3525325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/>
          <a:p>
            <a:r>
              <a:rPr lang="ar-SA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كتب المقدمة: الشيخ محمد فال (اباه) بن عبد الله</a:t>
            </a:r>
            <a:endParaRPr lang="ar-SA" b="1" dirty="0">
              <a:solidFill>
                <a:schemeClr val="bg2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189000" y="4787860"/>
            <a:ext cx="1887056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/>
          <a:p>
            <a:r>
              <a:rPr lang="ar-SA" b="1" dirty="0" smtClean="0">
                <a:solidFill>
                  <a:schemeClr val="bg2"/>
                </a:solidFill>
                <a:latin typeface="Sakkal Majalla" pitchFamily="2" charset="-78"/>
                <a:cs typeface="Thulth" pitchFamily="2" charset="-78"/>
              </a:rPr>
              <a:t>الناشر: دار الرضوان</a:t>
            </a:r>
            <a:endParaRPr lang="ar-SA" b="1" dirty="0">
              <a:solidFill>
                <a:schemeClr val="bg2"/>
              </a:solidFill>
              <a:latin typeface="Sakkal Majalla" pitchFamily="2" charset="-78"/>
              <a:cs typeface="Thulth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83968" y="188640"/>
            <a:ext cx="2900154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abic Transparent" pitchFamily="2" charset="-78"/>
              </a:rPr>
              <a:t>إصدارات دار </a:t>
            </a:r>
            <a:r>
              <a:rPr lang="ar-S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abic Transparent" pitchFamily="2" charset="-78"/>
              </a:rPr>
              <a:t>الرضوان    2013</a:t>
            </a:r>
            <a:endParaRPr lang="fr-FR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abic Transparen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453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12"/>
          <a:stretch/>
        </p:blipFill>
        <p:spPr bwMode="auto">
          <a:xfrm>
            <a:off x="7452320" y="344055"/>
            <a:ext cx="1619575" cy="105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693399" y="2411596"/>
            <a:ext cx="3382657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/>
          <a:p>
            <a:r>
              <a:rPr lang="ar-SA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المؤلف العلامة: محمد مولود بن أحمد فال (آدّ)</a:t>
            </a:r>
            <a:endParaRPr lang="ar-SA" b="1" dirty="0">
              <a:solidFill>
                <a:schemeClr val="bg2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895651" y="2843644"/>
            <a:ext cx="2180405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/>
          <a:p>
            <a:r>
              <a:rPr lang="ar-SA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عدد المجلدات: 1(كتاب جيب)</a:t>
            </a:r>
            <a:endParaRPr lang="ar-SA" b="1" dirty="0">
              <a:solidFill>
                <a:schemeClr val="bg2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942412" y="3275692"/>
            <a:ext cx="1133644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/>
          <a:p>
            <a:r>
              <a:rPr lang="ar-SA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التجليد: </a:t>
            </a:r>
            <a:r>
              <a:rPr lang="ar-SA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فاخر</a:t>
            </a:r>
            <a:endParaRPr lang="ar-SA" b="1" dirty="0">
              <a:solidFill>
                <a:schemeClr val="bg2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495174" y="3698448"/>
            <a:ext cx="1580882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/>
          <a:p>
            <a:r>
              <a:rPr lang="ar-SA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عدد الصفحات: 208</a:t>
            </a:r>
            <a:endParaRPr lang="ar-SA" b="1" dirty="0">
              <a:solidFill>
                <a:schemeClr val="bg2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361851" y="4139788"/>
            <a:ext cx="2714205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/>
          <a:p>
            <a:r>
              <a:rPr lang="ar-SA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طبعة ثانية تحمل مزيدا من التصحيح</a:t>
            </a:r>
            <a:endParaRPr lang="ar-SA" b="1" dirty="0">
              <a:solidFill>
                <a:schemeClr val="bg2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336477" y="1979548"/>
            <a:ext cx="1739579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>
            <a:defPPr>
              <a:defRPr lang="ar-SA"/>
            </a:defPPr>
            <a:lvl1pPr>
              <a:defRPr sz="2000" b="1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defRPr>
            </a:lvl1pPr>
          </a:lstStyle>
          <a:p>
            <a:r>
              <a:rPr lang="ar-SA" dirty="0"/>
              <a:t>الكتاب: نص الكفاف</a:t>
            </a:r>
            <a:endParaRPr lang="ar-SA" dirty="0"/>
          </a:p>
        </p:txBody>
      </p:sp>
      <p:pic>
        <p:nvPicPr>
          <p:cNvPr id="16" name="Picture 2" descr="G:\القرص\WD SmartWare.swstor\MOHAMEDEN-PC\Volume.9720c95a.ff1f.11e0.9e0b.806e6f6e6963\Documents and Settings\pcc\Bureau\books\نص الكفاف\نص الكفاف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430" y="2132856"/>
            <a:ext cx="1940858" cy="252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3189000" y="4571836"/>
            <a:ext cx="1887056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/>
          <a:p>
            <a:r>
              <a:rPr lang="ar-SA" b="1" dirty="0" smtClean="0">
                <a:solidFill>
                  <a:schemeClr val="bg2"/>
                </a:solidFill>
                <a:latin typeface="Sakkal Majalla" pitchFamily="2" charset="-78"/>
                <a:cs typeface="Thulth" pitchFamily="2" charset="-78"/>
              </a:rPr>
              <a:t>الناشر: دار الرضوان</a:t>
            </a:r>
            <a:endParaRPr lang="ar-SA" b="1" dirty="0">
              <a:solidFill>
                <a:schemeClr val="bg2"/>
              </a:solidFill>
              <a:latin typeface="Sakkal Majalla" pitchFamily="2" charset="-78"/>
              <a:cs typeface="Thulth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83968" y="188640"/>
            <a:ext cx="2900154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abic Transparent" pitchFamily="2" charset="-78"/>
              </a:rPr>
              <a:t>إصدارات دار </a:t>
            </a:r>
            <a:r>
              <a:rPr lang="ar-S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abic Transparent" pitchFamily="2" charset="-78"/>
              </a:rPr>
              <a:t>الرضوان    2013</a:t>
            </a:r>
            <a:endParaRPr lang="fr-FR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abic Transparen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749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41"/>
          <a:stretch/>
        </p:blipFill>
        <p:spPr bwMode="auto">
          <a:xfrm>
            <a:off x="7452320" y="344055"/>
            <a:ext cx="1619575" cy="102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954963" y="2546320"/>
            <a:ext cx="2121094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/>
          <a:p>
            <a:r>
              <a:rPr lang="ar-SA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المؤلف : جماعة من الباحثين</a:t>
            </a:r>
            <a:endParaRPr lang="ar-SA" b="1" dirty="0">
              <a:solidFill>
                <a:schemeClr val="bg2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624743" y="2978368"/>
            <a:ext cx="2451313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/>
          <a:p>
            <a:r>
              <a:rPr lang="ar-SA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عدد المجلدات: 1 ( حجم متوسط)</a:t>
            </a:r>
            <a:endParaRPr lang="ar-SA" b="1" dirty="0">
              <a:solidFill>
                <a:schemeClr val="bg2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730815" y="3410416"/>
            <a:ext cx="1345241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/>
          <a:p>
            <a:r>
              <a:rPr lang="ar-SA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التجليد: ورقي لماع</a:t>
            </a:r>
            <a:endParaRPr lang="ar-SA" b="1" dirty="0">
              <a:solidFill>
                <a:schemeClr val="bg2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459908" y="3833172"/>
            <a:ext cx="1616148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/>
          <a:p>
            <a:r>
              <a:rPr lang="ar-SA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عدد الصفحات: 590 </a:t>
            </a:r>
            <a:endParaRPr lang="ar-SA" b="1" dirty="0">
              <a:solidFill>
                <a:schemeClr val="bg2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-159673" y="2114272"/>
            <a:ext cx="5235729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>
            <a:defPPr>
              <a:defRPr lang="ar-SA"/>
            </a:defPPr>
            <a:lvl1pPr>
              <a:defRPr sz="2000" b="1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defRPr>
            </a:lvl1pPr>
          </a:lstStyle>
          <a:p>
            <a:r>
              <a:rPr lang="ar-SA" dirty="0"/>
              <a:t>الكتاب:  دراسات في الشعر الموريتاني (حول ديوان محمد بن الطلبه)</a:t>
            </a:r>
            <a:endParaRPr lang="ar-SA" dirty="0"/>
          </a:p>
        </p:txBody>
      </p:sp>
      <p:pic>
        <p:nvPicPr>
          <p:cNvPr id="13" name="Picture 12" descr="C:\Users\PC\Desktop\bureau le 20.06.2013\IMAG04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088" y="2180863"/>
            <a:ext cx="1872208" cy="2472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3189000" y="4283804"/>
            <a:ext cx="1887056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/>
          <a:p>
            <a:r>
              <a:rPr lang="ar-SA" b="1" dirty="0" smtClean="0">
                <a:solidFill>
                  <a:schemeClr val="bg2"/>
                </a:solidFill>
                <a:latin typeface="Sakkal Majalla" pitchFamily="2" charset="-78"/>
                <a:cs typeface="Thulth" pitchFamily="2" charset="-78"/>
              </a:rPr>
              <a:t>الناشر: دار الرضوان</a:t>
            </a:r>
            <a:endParaRPr lang="ar-SA" b="1" dirty="0">
              <a:solidFill>
                <a:schemeClr val="bg2"/>
              </a:solidFill>
              <a:latin typeface="Sakkal Majalla" pitchFamily="2" charset="-78"/>
              <a:cs typeface="Thulth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83968" y="188640"/>
            <a:ext cx="2900154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abic Transparent" pitchFamily="2" charset="-78"/>
              </a:rPr>
              <a:t>إصدارات دار </a:t>
            </a:r>
            <a:r>
              <a:rPr lang="ar-S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abic Transparent" pitchFamily="2" charset="-78"/>
              </a:rPr>
              <a:t>الرضوان    2013</a:t>
            </a:r>
            <a:endParaRPr lang="fr-FR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abic Transparen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738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5"/>
          <a:stretch/>
        </p:blipFill>
        <p:spPr bwMode="auto">
          <a:xfrm>
            <a:off x="7648575" y="236539"/>
            <a:ext cx="1287463" cy="830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691680" y="1124744"/>
            <a:ext cx="4572000" cy="29625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schemeClr val="bg2"/>
                </a:solidFill>
                <a:latin typeface="Sakkal Majalla" pitchFamily="2" charset="-78"/>
                <a:cs typeface="PT Bold Broken" pitchFamily="2" charset="-78"/>
              </a:rPr>
              <a:t>دار الرضوان </a:t>
            </a:r>
          </a:p>
          <a:p>
            <a:pPr algn="ctr">
              <a:defRPr/>
            </a:pPr>
            <a:r>
              <a:rPr lang="ar-SA" sz="2400" b="1" dirty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لصاحبها أحمد سالك </a:t>
            </a:r>
            <a:r>
              <a:rPr lang="ar-SA" sz="2400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محمد </a:t>
            </a:r>
            <a:r>
              <a:rPr lang="ar-SA" sz="2400" b="1" dirty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الأمين </a:t>
            </a:r>
            <a:r>
              <a:rPr lang="ar-SA" sz="2400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ابّوه</a:t>
            </a:r>
            <a:endParaRPr lang="ar-SA" sz="2400" b="1" dirty="0">
              <a:solidFill>
                <a:schemeClr val="bg2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>
              <a:defRPr/>
            </a:pPr>
            <a:r>
              <a:rPr lang="ar-SA" sz="2400" b="1" dirty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عمارة الخيمة شارع </a:t>
            </a:r>
            <a:r>
              <a:rPr lang="ar-SA" sz="2400" b="1" dirty="0" err="1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مامادو</a:t>
            </a:r>
            <a:r>
              <a:rPr lang="ar-SA" sz="2400" b="1" dirty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400" b="1" dirty="0" err="1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كوناتي</a:t>
            </a:r>
            <a:endParaRPr lang="ar-SA" sz="2400" b="1" dirty="0">
              <a:solidFill>
                <a:schemeClr val="bg2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>
              <a:defRPr/>
            </a:pPr>
            <a:r>
              <a:rPr lang="ar-SA" sz="2400" b="1" dirty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نواكشوط – موريتانيا</a:t>
            </a:r>
          </a:p>
          <a:p>
            <a:pPr algn="ctr">
              <a:defRPr/>
            </a:pPr>
            <a:r>
              <a:rPr lang="ar-SA" sz="2400" b="1" dirty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هاتف : </a:t>
            </a:r>
            <a:r>
              <a:rPr lang="ar-SA" sz="2400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 44223630 (222) 00</a:t>
            </a:r>
            <a:endParaRPr lang="ar-SA" sz="2400" b="1" dirty="0">
              <a:solidFill>
                <a:schemeClr val="bg2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>
              <a:defRPr/>
            </a:pPr>
            <a:r>
              <a:rPr lang="ar-SA" sz="2400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إيميل : </a:t>
            </a:r>
            <a:r>
              <a:rPr lang="fr-FR" sz="2400" b="1" dirty="0" err="1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E.Mail</a:t>
            </a:r>
            <a:r>
              <a:rPr lang="fr-FR" sz="2400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: </a:t>
            </a:r>
            <a:r>
              <a:rPr lang="fr-FR" sz="2400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  <a:hlinkClick r:id="rId4"/>
              </a:rPr>
              <a:t>darerridwane@gmail.com</a:t>
            </a:r>
            <a:endParaRPr lang="ar-SA" sz="2400" b="1" dirty="0" smtClean="0">
              <a:solidFill>
                <a:schemeClr val="bg2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>
              <a:defRPr/>
            </a:pPr>
            <a:r>
              <a:rPr lang="ar-SA" sz="2400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الموقع: </a:t>
            </a:r>
            <a:r>
              <a:rPr lang="fr-FR" sz="2400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http://www.</a:t>
            </a:r>
            <a:r>
              <a:rPr lang="fr-FR" sz="2400" b="1" dirty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  <a:hlinkClick r:id="rId4"/>
              </a:rPr>
              <a:t> </a:t>
            </a:r>
            <a:r>
              <a:rPr lang="fr-FR" sz="2400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  <a:hlinkClick r:id="rId4"/>
              </a:rPr>
              <a:t>Darerridwane</a:t>
            </a:r>
            <a:r>
              <a:rPr lang="fr-FR" sz="2400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.com</a:t>
            </a:r>
            <a:endParaRPr lang="ar-SA" sz="2400" b="1" dirty="0">
              <a:solidFill>
                <a:schemeClr val="bg2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663477" y="4293096"/>
            <a:ext cx="4572000" cy="21622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  <a:defRPr/>
            </a:pPr>
            <a:r>
              <a:rPr lang="ar-SA" sz="2400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محليا</a:t>
            </a:r>
            <a:r>
              <a:rPr lang="ar-SA" sz="2400" b="1" dirty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: </a:t>
            </a:r>
            <a:endParaRPr lang="ar-SA" sz="2400" b="1" dirty="0" smtClean="0">
              <a:solidFill>
                <a:schemeClr val="bg2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>
              <a:lnSpc>
                <a:spcPts val="2400"/>
              </a:lnSpc>
              <a:defRPr/>
            </a:pPr>
            <a:r>
              <a:rPr lang="ar-SA" sz="2400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المكتبات التجارية في موريتانيا</a:t>
            </a:r>
            <a:endParaRPr lang="ar-SA" sz="2400" b="1" dirty="0">
              <a:solidFill>
                <a:schemeClr val="bg2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>
              <a:lnSpc>
                <a:spcPts val="2400"/>
              </a:lnSpc>
              <a:defRPr/>
            </a:pPr>
            <a:r>
              <a:rPr lang="ar-SA" sz="2400" b="1" dirty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دوليا</a:t>
            </a:r>
            <a:r>
              <a:rPr lang="ar-SA" sz="2400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:</a:t>
            </a:r>
          </a:p>
          <a:p>
            <a:pPr algn="ctr">
              <a:lnSpc>
                <a:spcPts val="2400"/>
              </a:lnSpc>
              <a:defRPr/>
            </a:pPr>
            <a:r>
              <a:rPr lang="ar-SA" sz="2400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الموزع </a:t>
            </a:r>
            <a:r>
              <a:rPr lang="ar-SA" sz="2400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المعتمد </a:t>
            </a:r>
            <a:r>
              <a:rPr lang="ar-SA" sz="2400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في العالم </a:t>
            </a:r>
            <a:r>
              <a:rPr lang="ar-SA" sz="2400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العربي والإسلامي</a:t>
            </a:r>
          </a:p>
          <a:p>
            <a:pPr algn="ctr">
              <a:lnSpc>
                <a:spcPts val="2400"/>
              </a:lnSpc>
              <a:defRPr/>
            </a:pPr>
            <a:r>
              <a:rPr lang="ar-SA" sz="2400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الدار </a:t>
            </a:r>
            <a:r>
              <a:rPr lang="ar-SA" sz="2400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المتوسطية -  تونس </a:t>
            </a:r>
            <a:r>
              <a:rPr lang="ar-SA" sz="2400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– عماد العزالي</a:t>
            </a:r>
          </a:p>
          <a:p>
            <a:pPr algn="ctr">
              <a:lnSpc>
                <a:spcPts val="2400"/>
              </a:lnSpc>
              <a:defRPr/>
            </a:pPr>
            <a:r>
              <a:rPr lang="fr-FR" sz="2400" b="1" dirty="0" smtClean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imed-azali@gmail.com</a:t>
            </a:r>
            <a:endParaRPr lang="ar-SA" sz="2400" b="1" dirty="0">
              <a:solidFill>
                <a:schemeClr val="bg2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" name="Flèche droite à entaille 1"/>
          <p:cNvSpPr/>
          <p:nvPr/>
        </p:nvSpPr>
        <p:spPr>
          <a:xfrm flipH="1">
            <a:off x="6444207" y="5131927"/>
            <a:ext cx="1204367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ZoneTexte 2"/>
          <p:cNvSpPr txBox="1"/>
          <p:nvPr/>
        </p:nvSpPr>
        <p:spPr>
          <a:xfrm>
            <a:off x="7732100" y="5148807"/>
            <a:ext cx="75213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dirty="0" smtClean="0">
                <a:cs typeface="AGA Aladdin Regular" pitchFamily="2" charset="-78"/>
              </a:rPr>
              <a:t>التوزيع</a:t>
            </a:r>
            <a:endParaRPr lang="ar-SA" sz="2400" dirty="0">
              <a:cs typeface="AGA Aladdin Regular" pitchFamily="2" charset="-78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717667" y="2375167"/>
            <a:ext cx="88678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dirty="0" smtClean="0">
                <a:cs typeface="AGA Aladdin Regular" pitchFamily="2" charset="-78"/>
              </a:rPr>
              <a:t>العنوان</a:t>
            </a:r>
            <a:endParaRPr lang="ar-SA" sz="2400" dirty="0">
              <a:cs typeface="AGA Aladdin Regular" pitchFamily="2" charset="-78"/>
            </a:endParaRPr>
          </a:p>
        </p:txBody>
      </p:sp>
      <p:sp>
        <p:nvSpPr>
          <p:cNvPr id="12" name="Flèche droite à entaille 11"/>
          <p:cNvSpPr/>
          <p:nvPr/>
        </p:nvSpPr>
        <p:spPr>
          <a:xfrm flipH="1">
            <a:off x="6444208" y="2420888"/>
            <a:ext cx="1204367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Business Plan">
  <a:themeElements>
    <a:clrScheme name="Business Plan 1">
      <a:dk1>
        <a:srgbClr val="000000"/>
      </a:dk1>
      <a:lt1>
        <a:srgbClr val="EAEAEA"/>
      </a:lt1>
      <a:dk2>
        <a:srgbClr val="00763B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Business Pla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siness Plan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107B22E372EE4A9DC6FCD1062A6B5F" ma:contentTypeVersion="0" ma:contentTypeDescription="Create a new document." ma:contentTypeScope="" ma:versionID="cdfe91f1257af9a671166d85456f312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9473B0-D765-4160-B06A-3EAA198655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B01E8D4-BCAF-46F0-8821-86DA03935F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5B51E9-7C2A-48E8-B514-47CEA0D3ECB9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عرض التقرير</Template>
  <TotalTime>4084</TotalTime>
  <Words>425</Words>
  <Application>Microsoft Office PowerPoint</Application>
  <PresentationFormat>Affichage à l'écran (4:3)</PresentationFormat>
  <Paragraphs>92</Paragraphs>
  <Slides>9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Business Plan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GMNM</dc:creator>
  <cp:lastModifiedBy>PC</cp:lastModifiedBy>
  <cp:revision>214</cp:revision>
  <cp:lastPrinted>2013-08-26T13:35:52Z</cp:lastPrinted>
  <dcterms:created xsi:type="dcterms:W3CDTF">2005-04-28T21:39:14Z</dcterms:created>
  <dcterms:modified xsi:type="dcterms:W3CDTF">2013-08-26T13:46:07Z</dcterms:modified>
</cp:coreProperties>
</file>